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6" r:id="rId2"/>
    <p:sldId id="356" r:id="rId3"/>
    <p:sldId id="258" r:id="rId4"/>
    <p:sldId id="435" r:id="rId5"/>
    <p:sldId id="437" r:id="rId6"/>
    <p:sldId id="438" r:id="rId7"/>
    <p:sldId id="440" r:id="rId8"/>
    <p:sldId id="439" r:id="rId9"/>
    <p:sldId id="455"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2" r:id="rId164"/>
    <p:sldId id="533" r:id="rId165"/>
    <p:sldId id="306" r:id="rId166"/>
    <p:sldId id="485" r:id="rId167"/>
    <p:sldId id="486" r:id="rId168"/>
    <p:sldId id="457" r:id="rId169"/>
    <p:sldId id="459" r:id="rId170"/>
    <p:sldId id="461" r:id="rId171"/>
    <p:sldId id="462" r:id="rId172"/>
    <p:sldId id="463" r:id="rId173"/>
    <p:sldId id="464" r:id="rId174"/>
    <p:sldId id="460" r:id="rId175"/>
    <p:sldId id="267" r:id="rId176"/>
    <p:sldId id="487" r:id="rId177"/>
    <p:sldId id="352" r:id="rId178"/>
    <p:sldId id="328" r:id="rId179"/>
    <p:sldId id="324" r:id="rId180"/>
    <p:sldId id="341" r:id="rId181"/>
    <p:sldId id="348" r:id="rId182"/>
    <p:sldId id="340" r:id="rId183"/>
    <p:sldId id="275" r:id="rId184"/>
    <p:sldId id="349" r:id="rId185"/>
    <p:sldId id="344" r:id="rId186"/>
    <p:sldId id="351" r:id="rId187"/>
    <p:sldId id="342" r:id="rId188"/>
    <p:sldId id="347" r:id="rId189"/>
    <p:sldId id="354" r:id="rId190"/>
    <p:sldId id="350" r:id="rId191"/>
    <p:sldId id="343" r:id="rId192"/>
    <p:sldId id="355" r:id="rId193"/>
    <p:sldId id="483" r:id="rId194"/>
    <p:sldId id="274" r:id="rId195"/>
    <p:sldId id="484" r:id="rId196"/>
    <p:sldId id="488" r:id="rId197"/>
    <p:sldId id="489" r:id="rId198"/>
    <p:sldId id="490" r:id="rId199"/>
    <p:sldId id="336" r:id="rId200"/>
    <p:sldId id="432" r:id="rId2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258"/>
            <p14:sldId id="435"/>
            <p14:sldId id="437"/>
            <p14:sldId id="438"/>
            <p14:sldId id="440"/>
            <p14:sldId id="439"/>
            <p14:sldId id="455"/>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2"/>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3" autoAdjust="0"/>
    <p:restoredTop sz="86295" autoAdjust="0"/>
  </p:normalViewPr>
  <p:slideViewPr>
    <p:cSldViewPr snapToGrid="0">
      <p:cViewPr varScale="1">
        <p:scale>
          <a:sx n="78" d="100"/>
          <a:sy n="78" d="100"/>
        </p:scale>
        <p:origin x="621" y="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commentAuthors" Target="commentAuthors.xml"/><Relationship Id="rId208"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5/10/relationships/revisionInfo" Target="revisionInfo.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4.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192</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195</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198</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14.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jpe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https://swiy.co/mv-python"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1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3.png"/></Relationships>
</file>

<file path=ppt/slides/_rels/slide17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5.png"/></Relationships>
</file>

<file path=ppt/slides/_rels/slide17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7.png"/></Relationships>
</file>

<file path=ppt/slides/_rels/slide17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9.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100.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hyperlink" Target="https://www.redhat.com/en/topics/open-source/what-is-open-source" TargetMode="External"/></Relationships>
</file>

<file path=ppt/slides/_rels/slide17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13.jpg"/><Relationship Id="rId5" Type="http://schemas.openxmlformats.org/officeDocument/2006/relationships/image" Target="../media/image112.png"/><Relationship Id="rId4" Type="http://schemas.openxmlformats.org/officeDocument/2006/relationships/image" Target="../media/image111.jpe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8.png"/><Relationship Id="rId5" Type="http://schemas.openxmlformats.org/officeDocument/2006/relationships/diagramLayout" Target="../diagrams/layout2.xml"/><Relationship Id="rId10" Type="http://schemas.openxmlformats.org/officeDocument/2006/relationships/image" Target="../media/image47.jpeg"/><Relationship Id="rId4" Type="http://schemas.openxmlformats.org/officeDocument/2006/relationships/diagramData" Target="../diagrams/data2.xml"/><Relationship Id="rId9"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0.jpeg"/><Relationship Id="rId4" Type="http://schemas.openxmlformats.org/officeDocument/2006/relationships/diagramData" Target="../diagrams/data3.xml"/><Relationship Id="rId9"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53235" y="-56383"/>
            <a:ext cx="5164777" cy="6970766"/>
          </a:xfrm>
          <a:prstGeom prst="rect">
            <a:avLst/>
          </a:prstGeom>
          <a:solidFill>
            <a:srgbClr val="CF3338"/>
          </a:solidFill>
        </p:spPr>
      </p:sp>
      <p:grpSp>
        <p:nvGrpSpPr>
          <p:cNvPr id="3" name="Group 3"/>
          <p:cNvGrpSpPr/>
          <p:nvPr/>
        </p:nvGrpSpPr>
        <p:grpSpPr>
          <a:xfrm rot="-10800000">
            <a:off x="7153235" y="0"/>
            <a:ext cx="5038765" cy="683160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7153235" cy="1259811"/>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199542" y="-855927"/>
            <a:ext cx="4535497" cy="3325086"/>
          </a:xfrm>
          <a:prstGeom prst="rect">
            <a:avLst/>
          </a:prstGeom>
        </p:spPr>
      </p:pic>
      <p:sp>
        <p:nvSpPr>
          <p:cNvPr id="8" name="TextBox 8"/>
          <p:cNvSpPr txBox="1"/>
          <p:nvPr/>
        </p:nvSpPr>
        <p:spPr>
          <a:xfrm>
            <a:off x="685800" y="1478384"/>
            <a:ext cx="4988929" cy="769441"/>
          </a:xfrm>
          <a:prstGeom prst="rect">
            <a:avLst/>
          </a:prstGeom>
        </p:spPr>
        <p:txBody>
          <a:bodyPr lIns="0" tIns="0" rIns="0" bIns="0" rtlCol="0" anchor="t">
            <a:spAutoFit/>
          </a:bodyPr>
          <a:lstStyle/>
          <a:p>
            <a:pPr>
              <a:lnSpc>
                <a:spcPts val="6000"/>
              </a:lnSpc>
            </a:pPr>
            <a:r>
              <a:rPr lang="en-US" sz="5000" spc="250" dirty="0">
                <a:solidFill>
                  <a:srgbClr val="F2F0F4"/>
                </a:solidFill>
                <a:latin typeface="League Spartan Bold"/>
              </a:rPr>
              <a:t>LET'S TALK</a:t>
            </a:r>
          </a:p>
        </p:txBody>
      </p:sp>
      <p:sp>
        <p:nvSpPr>
          <p:cNvPr id="9" name="TextBox 9"/>
          <p:cNvSpPr txBox="1"/>
          <p:nvPr/>
        </p:nvSpPr>
        <p:spPr>
          <a:xfrm>
            <a:off x="685800" y="4517486"/>
            <a:ext cx="5082879" cy="354777"/>
          </a:xfrm>
          <a:prstGeom prst="rect">
            <a:avLst/>
          </a:prstGeom>
        </p:spPr>
        <p:txBody>
          <a:bodyPr lIns="0" tIns="0" rIns="0" bIns="0" rtlCol="0" anchor="t">
            <a:spAutoFit/>
          </a:bodyPr>
          <a:lstStyle/>
          <a:p>
            <a:pPr>
              <a:lnSpc>
                <a:spcPts val="3015"/>
              </a:lnSpc>
            </a:pPr>
            <a:r>
              <a:rPr lang="en-US" sz="2267" spc="227" dirty="0">
                <a:solidFill>
                  <a:srgbClr val="F2F0F4"/>
                </a:solidFill>
                <a:latin typeface="Gidole"/>
              </a:rPr>
              <a:t>WEBSITE</a:t>
            </a:r>
          </a:p>
        </p:txBody>
      </p:sp>
      <p:sp>
        <p:nvSpPr>
          <p:cNvPr id="10" name="TextBox 10"/>
          <p:cNvSpPr txBox="1"/>
          <p:nvPr/>
        </p:nvSpPr>
        <p:spPr>
          <a:xfrm>
            <a:off x="685800" y="4949925"/>
            <a:ext cx="5082879" cy="346954"/>
          </a:xfrm>
          <a:prstGeom prst="rect">
            <a:avLst/>
          </a:prstGeom>
        </p:spPr>
        <p:txBody>
          <a:bodyPr lIns="0" tIns="0" rIns="0" bIns="0" rtlCol="0" anchor="t">
            <a:spAutoFit/>
          </a:bodyPr>
          <a:lstStyle/>
          <a:p>
            <a:pPr>
              <a:lnSpc>
                <a:spcPts val="3000"/>
              </a:lnSpc>
            </a:pPr>
            <a:r>
              <a:rPr lang="en-US" sz="2000" spc="20" dirty="0">
                <a:solidFill>
                  <a:srgbClr val="F2F0F4"/>
                </a:solidFill>
                <a:latin typeface="Gidole"/>
              </a:rPr>
              <a:t>stringfestanalytics.com</a:t>
            </a:r>
          </a:p>
        </p:txBody>
      </p:sp>
      <p:sp>
        <p:nvSpPr>
          <p:cNvPr id="11" name="TextBox 11"/>
          <p:cNvSpPr txBox="1"/>
          <p:nvPr/>
        </p:nvSpPr>
        <p:spPr>
          <a:xfrm>
            <a:off x="685800" y="3390900"/>
            <a:ext cx="5082879" cy="354777"/>
          </a:xfrm>
          <a:prstGeom prst="rect">
            <a:avLst/>
          </a:prstGeom>
        </p:spPr>
        <p:txBody>
          <a:bodyPr lIns="0" tIns="0" rIns="0" bIns="0" rtlCol="0" anchor="t">
            <a:spAutoFit/>
          </a:bodyPr>
          <a:lstStyle/>
          <a:p>
            <a:pPr>
              <a:lnSpc>
                <a:spcPts val="3015"/>
              </a:lnSpc>
            </a:pPr>
            <a:r>
              <a:rPr lang="en-US" sz="2267" spc="227" dirty="0">
                <a:solidFill>
                  <a:srgbClr val="F2F0F4"/>
                </a:solidFill>
                <a:latin typeface="Gidole"/>
              </a:rPr>
              <a:t>EMAIL ADDRESS</a:t>
            </a:r>
          </a:p>
        </p:txBody>
      </p:sp>
      <p:sp>
        <p:nvSpPr>
          <p:cNvPr id="12" name="TextBox 12"/>
          <p:cNvSpPr txBox="1"/>
          <p:nvPr/>
        </p:nvSpPr>
        <p:spPr>
          <a:xfrm>
            <a:off x="685800" y="3804402"/>
            <a:ext cx="5082879" cy="346954"/>
          </a:xfrm>
          <a:prstGeom prst="rect">
            <a:avLst/>
          </a:prstGeom>
        </p:spPr>
        <p:txBody>
          <a:bodyPr lIns="0" tIns="0" rIns="0" bIns="0" rtlCol="0" anchor="t">
            <a:spAutoFit/>
          </a:bodyPr>
          <a:lstStyle/>
          <a:p>
            <a:pPr>
              <a:lnSpc>
                <a:spcPts val="3000"/>
              </a:lnSpc>
            </a:pPr>
            <a:r>
              <a:rPr lang="en-US" sz="2000" spc="20" dirty="0">
                <a:solidFill>
                  <a:srgbClr val="F2F0F4"/>
                </a:solidFill>
                <a:latin typeface="Gidole"/>
              </a:rPr>
              <a:t>george@stringfestanalytics.com</a:t>
            </a:r>
          </a:p>
        </p:txBody>
      </p:sp>
      <p:sp>
        <p:nvSpPr>
          <p:cNvPr id="13" name="TextBox 13"/>
          <p:cNvSpPr txBox="1"/>
          <p:nvPr/>
        </p:nvSpPr>
        <p:spPr>
          <a:xfrm>
            <a:off x="685800" y="2303496"/>
            <a:ext cx="5082879" cy="354777"/>
          </a:xfrm>
          <a:prstGeom prst="rect">
            <a:avLst/>
          </a:prstGeom>
        </p:spPr>
        <p:txBody>
          <a:bodyPr lIns="0" tIns="0" rIns="0" bIns="0" rtlCol="0" anchor="t">
            <a:spAutoFit/>
          </a:bodyPr>
          <a:lstStyle/>
          <a:p>
            <a:pPr>
              <a:lnSpc>
                <a:spcPts val="3015"/>
              </a:lnSpc>
            </a:pPr>
            <a:r>
              <a:rPr lang="en-US" sz="2267" spc="227">
                <a:solidFill>
                  <a:srgbClr val="F2F0F4"/>
                </a:solidFill>
                <a:latin typeface="Gidole"/>
              </a:rPr>
              <a:t>LINKEDIN</a:t>
            </a:r>
          </a:p>
        </p:txBody>
      </p:sp>
      <p:sp>
        <p:nvSpPr>
          <p:cNvPr id="14" name="TextBox 14"/>
          <p:cNvSpPr txBox="1"/>
          <p:nvPr/>
        </p:nvSpPr>
        <p:spPr>
          <a:xfrm>
            <a:off x="685800" y="2691903"/>
            <a:ext cx="5082879" cy="346954"/>
          </a:xfrm>
          <a:prstGeom prst="rect">
            <a:avLst/>
          </a:prstGeom>
        </p:spPr>
        <p:txBody>
          <a:bodyPr lIns="0" tIns="0" rIns="0" bIns="0" rtlCol="0" anchor="t">
            <a:spAutoFit/>
          </a:bodyPr>
          <a:lstStyle/>
          <a:p>
            <a:pPr>
              <a:lnSpc>
                <a:spcPts val="3000"/>
              </a:lnSpc>
            </a:pPr>
            <a:r>
              <a:rPr lang="en-US" sz="2000" spc="20">
                <a:solidFill>
                  <a:srgbClr val="F2F0F4"/>
                </a:solidFill>
                <a:latin typeface="Gidole"/>
              </a:rPr>
              <a:t>linkedin.com/in/gjmount</a:t>
            </a:r>
          </a:p>
        </p:txBody>
      </p:sp>
      <p:sp>
        <p:nvSpPr>
          <p:cNvPr id="15" name="TextBox 15"/>
          <p:cNvSpPr txBox="1"/>
          <p:nvPr/>
        </p:nvSpPr>
        <p:spPr>
          <a:xfrm>
            <a:off x="685800" y="5558159"/>
            <a:ext cx="5082879" cy="354777"/>
          </a:xfrm>
          <a:prstGeom prst="rect">
            <a:avLst/>
          </a:prstGeom>
        </p:spPr>
        <p:txBody>
          <a:bodyPr lIns="0" tIns="0" rIns="0" bIns="0" rtlCol="0" anchor="t">
            <a:spAutoFit/>
          </a:bodyPr>
          <a:lstStyle/>
          <a:p>
            <a:pPr>
              <a:lnSpc>
                <a:spcPts val="3015"/>
              </a:lnSpc>
            </a:pPr>
            <a:r>
              <a:rPr lang="en-US" sz="2267" spc="227" dirty="0">
                <a:solidFill>
                  <a:srgbClr val="F2F0F4"/>
                </a:solidFill>
                <a:latin typeface="Gidole"/>
              </a:rPr>
              <a:t>GITHUB</a:t>
            </a:r>
          </a:p>
        </p:txBody>
      </p:sp>
      <p:sp>
        <p:nvSpPr>
          <p:cNvPr id="16" name="TextBox 16"/>
          <p:cNvSpPr txBox="1"/>
          <p:nvPr/>
        </p:nvSpPr>
        <p:spPr>
          <a:xfrm>
            <a:off x="685800" y="5949950"/>
            <a:ext cx="5082879" cy="346954"/>
          </a:xfrm>
          <a:prstGeom prst="rect">
            <a:avLst/>
          </a:prstGeom>
        </p:spPr>
        <p:txBody>
          <a:bodyPr lIns="0" tIns="0" rIns="0" bIns="0" rtlCol="0" anchor="t">
            <a:spAutoFit/>
          </a:bodyPr>
          <a:lstStyle/>
          <a:p>
            <a:pPr>
              <a:lnSpc>
                <a:spcPts val="3000"/>
              </a:lnSpc>
            </a:pPr>
            <a:r>
              <a:rPr lang="en-US" sz="2000" spc="2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0733722" y="6172200"/>
            <a:ext cx="1337189" cy="980327"/>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a:solidFill>
                  <a:srgbClr val="707070"/>
                </a:solidFill>
                <a:latin typeface="Pragmatica" panose="020B0403040502020204" pitchFamily="34" charset="0"/>
              </a:rPr>
              <a:t>Unzip folder</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i="1" dirty="0">
                <a:latin typeface="Roboto Mono" pitchFamily="2"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2387600" y="150584"/>
            <a:ext cx="7823200" cy="6575373"/>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1473200" y="1397000"/>
            <a:ext cx="8967490" cy="4779837"/>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orders.xlsx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Date</a:t>
            </a:r>
            <a:r>
              <a:rPr lang="en-US" sz="2667" dirty="0">
                <a:latin typeface="Gidole" panose="02000503000000000000" pitchFamily="50" charset="0"/>
                <a:ea typeface="Roboto Mono" pitchFamily="2" charset="0"/>
              </a:rPr>
              <a:t> column to a month data type.</a:t>
            </a: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Account</a:t>
            </a:r>
            <a:r>
              <a:rPr lang="en-US" sz="2667" dirty="0">
                <a:latin typeface="Gidole" panose="02000503000000000000" pitchFamily="50" charset="0"/>
                <a:ea typeface="Roboto Mono" pitchFamily="2" charset="0"/>
              </a:rPr>
              <a:t> column to proper case.</a:t>
            </a:r>
          </a:p>
          <a:p>
            <a:pPr marL="495325" indent="-495325">
              <a:buFont typeface="+mj-lt"/>
              <a:buAutoNum type="arabicPeriod"/>
            </a:pPr>
            <a:r>
              <a:rPr lang="en-US" sz="2667" dirty="0">
                <a:latin typeface="Gidole" panose="02000503000000000000" pitchFamily="50" charset="0"/>
                <a:ea typeface="Roboto Mono" pitchFamily="2" charset="0"/>
              </a:rPr>
              <a:t>Split the </a:t>
            </a:r>
            <a:r>
              <a:rPr lang="en-US" sz="2667" dirty="0">
                <a:latin typeface="Roboto Mono" pitchFamily="2" charset="0"/>
                <a:ea typeface="Roboto Mono" pitchFamily="2" charset="0"/>
              </a:rPr>
              <a:t>Opportunity</a:t>
            </a:r>
            <a:r>
              <a:rPr lang="en-US" sz="2667"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67" dirty="0">
                <a:latin typeface="Roboto Mono" pitchFamily="2" charset="0"/>
                <a:ea typeface="Roboto Mono" pitchFamily="2" charset="0"/>
              </a:rPr>
              <a:t>Vendor</a:t>
            </a:r>
          </a:p>
          <a:p>
            <a:pPr marL="800140" lvl="1" indent="-495325">
              <a:buFont typeface="+mj-lt"/>
              <a:buAutoNum type="alphaUcPeriod"/>
            </a:pPr>
            <a:r>
              <a:rPr lang="en-US" sz="2667" dirty="0">
                <a:latin typeface="Roboto Mono" pitchFamily="2" charset="0"/>
                <a:ea typeface="Roboto Mono" pitchFamily="2" charset="0"/>
              </a:rPr>
              <a:t>Status</a:t>
            </a:r>
          </a:p>
          <a:p>
            <a:pPr marL="800140" lvl="1" indent="-495325">
              <a:buFont typeface="+mj-lt"/>
              <a:buAutoNum type="alphaUcPeriod"/>
            </a:pPr>
            <a:r>
              <a:rPr lang="en-US" sz="2667"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 </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Roboto Mono" pitchFamily="2"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Roboto Mono" pitchFamily="2"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Roboto Mono" pitchFamily="2"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13776</Words>
  <Application>Microsoft Office PowerPoint</Application>
  <PresentationFormat>Widescreen</PresentationFormat>
  <Paragraphs>1313</Paragraphs>
  <Slides>200</Slides>
  <Notes>186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200</vt:i4>
      </vt:variant>
    </vt:vector>
  </HeadingPairs>
  <TitlesOfParts>
    <vt:vector size="219"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185</cp:revision>
  <dcterms:created xsi:type="dcterms:W3CDTF">2019-10-19T21:47:18Z</dcterms:created>
  <dcterms:modified xsi:type="dcterms:W3CDTF">2022-05-16T15:31:00Z</dcterms:modified>
</cp:coreProperties>
</file>